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315" r:id="rId3"/>
    <p:sldId id="314" r:id="rId4"/>
    <p:sldId id="258" r:id="rId5"/>
    <p:sldId id="278" r:id="rId6"/>
    <p:sldId id="316" r:id="rId7"/>
    <p:sldId id="311" r:id="rId8"/>
    <p:sldId id="305" r:id="rId9"/>
    <p:sldId id="308" r:id="rId10"/>
    <p:sldId id="306" r:id="rId11"/>
    <p:sldId id="304" r:id="rId12"/>
    <p:sldId id="320" r:id="rId13"/>
    <p:sldId id="318" r:id="rId14"/>
    <p:sldId id="317" r:id="rId15"/>
    <p:sldId id="310" r:id="rId16"/>
    <p:sldId id="313" r:id="rId17"/>
    <p:sldId id="319" r:id="rId18"/>
    <p:sldId id="322" r:id="rId19"/>
    <p:sldId id="312" r:id="rId20"/>
    <p:sldId id="307" r:id="rId21"/>
    <p:sldId id="321" r:id="rId22"/>
    <p:sldId id="270" r:id="rId23"/>
  </p:sldIdLst>
  <p:sldSz cx="9144000" cy="6858000" type="screen4x3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4B5"/>
    <a:srgbClr val="5B9BD5"/>
    <a:srgbClr val="F6DA0E"/>
    <a:srgbClr val="ED7B31"/>
    <a:srgbClr val="806000"/>
    <a:srgbClr val="FFF2CC"/>
    <a:srgbClr val="027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78456" autoAdjust="0"/>
  </p:normalViewPr>
  <p:slideViewPr>
    <p:cSldViewPr>
      <p:cViewPr varScale="1">
        <p:scale>
          <a:sx n="56" d="100"/>
          <a:sy n="56" d="100"/>
        </p:scale>
        <p:origin x="170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8FDD0267-88C2-40CF-A33B-86FCC2906041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B8752073-E853-4642-8A24-80D4D8B746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680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459F7761-0F91-411C-AAF7-416AA2D3B171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A5E62C32-0A9F-4831-BD7E-15527720E50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05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2C32-0A9F-4831-BD7E-15527720E50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97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2C32-0A9F-4831-BD7E-15527720E50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019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2C32-0A9F-4831-BD7E-15527720E50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94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2C32-0A9F-4831-BD7E-15527720E50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272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2C32-0A9F-4831-BD7E-15527720E50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14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2C32-0A9F-4831-BD7E-15527720E50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490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2C32-0A9F-4831-BD7E-15527720E509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165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62C32-0A9F-4831-BD7E-15527720E50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35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E74B5"/>
            </a:gs>
            <a:gs pos="3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D678F-AB99-4273-8DD0-4BB70321C912}" type="datetimeFigureOut">
              <a:rPr lang="en-US" smtClean="0"/>
              <a:pPr/>
              <a:t>11/20/2015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 descr="logo.gi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6781800" y="5676900"/>
            <a:ext cx="2162175" cy="9525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6787587" y="6499423"/>
            <a:ext cx="1975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Centro de </a:t>
            </a:r>
            <a:r>
              <a:rPr lang="en-US" sz="1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recursos</a:t>
            </a:r>
            <a:r>
              <a:rPr lang="en-US" sz="1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b="1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hispanos</a:t>
            </a:r>
            <a:endParaRPr lang="en-US" sz="12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Tm="9000">
        <p:fade thruBlk="1"/>
      </p:transition>
    </mc:Choice>
    <mc:Fallback xmlns="">
      <p:transition advTm="9000">
        <p:fade thruBlk="1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jp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4572000" y="2552700"/>
            <a:ext cx="38862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4400" dirty="0" err="1" smtClean="0">
                <a:solidFill>
                  <a:schemeClr val="bg2">
                    <a:lumMod val="25000"/>
                  </a:schemeClr>
                </a:solidFill>
              </a:rPr>
              <a:t>Bienvenidos</a:t>
            </a:r>
            <a:endParaRPr kumimoji="0" lang="en-US" sz="440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9400" y="381000"/>
            <a:ext cx="3459480" cy="1524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2000" y="3424654"/>
            <a:ext cx="3810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2">
                    <a:lumMod val="25000"/>
                  </a:schemeClr>
                </a:solidFill>
              </a:rPr>
              <a:t>Esta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</a:rPr>
              <a:t>es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</a:rPr>
              <a:t>su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casa.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</a:rPr>
              <a:t>Estamos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</a:rPr>
              <a:t>muy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</a:rPr>
              <a:t>contentos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 de que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</a:rPr>
              <a:t>esté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2">
                    <a:lumMod val="25000"/>
                  </a:schemeClr>
                </a:solidFill>
              </a:rPr>
              <a:t>aquí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en-US" sz="4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5892" y="1737211"/>
            <a:ext cx="2862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2E74B5"/>
                </a:solidFill>
              </a:rPr>
              <a:t>Centro de </a:t>
            </a:r>
            <a:r>
              <a:rPr lang="en-US" b="1" i="1" dirty="0" err="1" smtClean="0">
                <a:solidFill>
                  <a:srgbClr val="2E74B5"/>
                </a:solidFill>
              </a:rPr>
              <a:t>recursos</a:t>
            </a:r>
            <a:r>
              <a:rPr lang="en-US" b="1" i="1" dirty="0" smtClean="0">
                <a:solidFill>
                  <a:srgbClr val="2E74B5"/>
                </a:solidFill>
              </a:rPr>
              <a:t> </a:t>
            </a:r>
            <a:r>
              <a:rPr lang="en-US" b="1" i="1" dirty="0" err="1" smtClean="0">
                <a:solidFill>
                  <a:srgbClr val="2E74B5"/>
                </a:solidFill>
              </a:rPr>
              <a:t>hispanos</a:t>
            </a:r>
            <a:endParaRPr lang="en-US" b="1" i="1" dirty="0">
              <a:solidFill>
                <a:srgbClr val="2E74B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52700"/>
            <a:ext cx="4110156" cy="3082617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04 Beethoven's 5 Secre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597821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 thruBlk="1"/>
      </p:transition>
    </mc:Choice>
    <mc:Fallback xmlns="">
      <p:transition advTm="10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b="1" dirty="0"/>
              <a:t>CITAS DE DACA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370704" cy="4525963"/>
          </a:xfrm>
        </p:spPr>
        <p:txBody>
          <a:bodyPr>
            <a:normAutofit fontScale="92500"/>
          </a:bodyPr>
          <a:lstStyle/>
          <a:p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Ofrecemos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ayuda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realización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aplicaciones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DACA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s-E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Para los estudiantes que no tienen número de seguro social, podemos conectar sus familias a los abogados que proporcionarán una consulta legal gratuita sobre la acción diferida para los llegados en la infancia (DACA) programa. </a:t>
            </a:r>
            <a:endParaRPr lang="es-ES" sz="24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DACA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una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política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inmigración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permite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algunas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inmigrantes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indocumentados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que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entraron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al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país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antes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cumplir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16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años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antes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junio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2007 para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recibir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un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trabajo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dos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años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renovables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permiten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y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exención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expulsión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Contact: Maria del Pilar @ 920-445-0104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86654" y="2824146"/>
            <a:ext cx="2185987" cy="9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000">
        <p:fade thruBlk="1"/>
      </p:transition>
    </mc:Choice>
    <mc:Fallback xmlns="">
      <p:transition advTm="19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66" y="205596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/>
              <a:t>Abogado</a:t>
            </a:r>
            <a:r>
              <a:rPr lang="en-US" b="1" dirty="0"/>
              <a:t> de </a:t>
            </a:r>
            <a:r>
              <a:rPr lang="en-US" b="1" dirty="0" err="1"/>
              <a:t>Inmigracion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71600"/>
            <a:ext cx="6501211" cy="47244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horas de </a:t>
            </a: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</a:rPr>
              <a:t>oficina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Los </a:t>
            </a:r>
            <a:r>
              <a:rPr lang="en-US" sz="3200" dirty="0" err="1" smtClean="0">
                <a:solidFill>
                  <a:schemeClr val="bg2">
                    <a:lumMod val="25000"/>
                  </a:schemeClr>
                </a:solidFill>
              </a:rPr>
              <a:t>miércoles</a:t>
            </a:r>
            <a:endParaRPr lang="en-US" sz="3200" dirty="0" smtClean="0">
              <a:solidFill>
                <a:schemeClr val="bg2">
                  <a:lumMod val="25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</a:rPr>
              <a:t>10 AM to 4 PM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Gratis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consultas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legales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</a:rPr>
              <a:t>iniciales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i="1" dirty="0">
                <a:solidFill>
                  <a:schemeClr val="bg2">
                    <a:lumMod val="25000"/>
                  </a:schemeClr>
                </a:solidFill>
              </a:rPr>
              <a:t>Llame 1-855-505-8472 gratis para hacer cita</a:t>
            </a:r>
            <a:r>
              <a:rPr lang="es-ES" i="1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50" y="1701165"/>
            <a:ext cx="3258758" cy="2174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859" y="4038600"/>
            <a:ext cx="1673755" cy="133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93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>
        <p:fade thruBlk="1"/>
      </p:transition>
    </mc:Choice>
    <mc:Fallback xmlns="">
      <p:transition advTm="1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Abogado</a:t>
            </a:r>
            <a:r>
              <a:rPr lang="en-US" b="1" dirty="0"/>
              <a:t> de la ciudad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horas de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</a:rPr>
              <a:t>oficina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Primer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miércoles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del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mes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4:00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PM – 5:00 PM</a:t>
            </a:r>
          </a:p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asunto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civiles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y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familiares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Ver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s-ES" b="1" i="1" dirty="0">
                <a:solidFill>
                  <a:schemeClr val="bg2">
                    <a:lumMod val="25000"/>
                  </a:schemeClr>
                </a:solidFill>
              </a:rPr>
              <a:t>casaalba.org/eventos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28" y="1600200"/>
            <a:ext cx="3276600" cy="21844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85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>
        <p:fade thruBlk="1"/>
      </p:transition>
    </mc:Choice>
    <mc:Fallback xmlns="">
      <p:transition advTm="11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Fiscal del Distrito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horas de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</a:rPr>
              <a:t>oficina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Cada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otro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el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miércoles</a:t>
            </a:r>
            <a:endParaRPr lang="en-US" sz="24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4:00 PM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–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5:00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PM</a:t>
            </a: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Violaciones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del trafico. </a:t>
            </a:r>
            <a:endParaRPr lang="es-E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Consultas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en general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Ver: </a:t>
            </a:r>
            <a:r>
              <a:rPr lang="es-ES" b="1" i="1" dirty="0" smtClean="0">
                <a:solidFill>
                  <a:schemeClr val="bg2">
                    <a:lumMod val="25000"/>
                  </a:schemeClr>
                </a:solidFill>
              </a:rPr>
              <a:t>casaalba.org/eventos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s-ES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00200"/>
            <a:ext cx="4000500" cy="26670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955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>
        <p:fade thruBlk="1"/>
      </p:transition>
    </mc:Choice>
    <mc:Fallback xmlns="">
      <p:transition advTm="1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Enfermera</a:t>
            </a:r>
            <a:r>
              <a:rPr lang="en-US" b="1" dirty="0"/>
              <a:t> del </a:t>
            </a:r>
            <a:r>
              <a:rPr lang="en-US" b="1" dirty="0" err="1"/>
              <a:t>Condado</a:t>
            </a:r>
            <a:r>
              <a:rPr lang="en-US" b="1" dirty="0"/>
              <a:t> Brown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59611"/>
            <a:ext cx="8534400" cy="452596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b="1" dirty="0" err="1" smtClean="0">
                <a:solidFill>
                  <a:schemeClr val="bg2">
                    <a:lumMod val="25000"/>
                  </a:schemeClr>
                </a:solidFill>
              </a:rPr>
              <a:t>Fecha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y hora</a:t>
            </a:r>
          </a:p>
          <a:p>
            <a:pPr marL="640080" lvl="1" indent="457200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Los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Jueves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640080" lvl="1" indent="457200"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10:00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am – 11:30 am</a:t>
            </a: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Enfermera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del Condado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Brown.</a:t>
            </a: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Toma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de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</a:rPr>
              <a:t>presion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s-ES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s-ES" dirty="0" err="1" smtClean="0">
                <a:solidFill>
                  <a:schemeClr val="bg2">
                    <a:lumMod val="25000"/>
                  </a:schemeClr>
                </a:solidFill>
              </a:rPr>
              <a:t>Informacion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general relacionada con la salud.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070" y="1627981"/>
            <a:ext cx="3158729" cy="210581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13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>
        <p:fade thruBlk="1"/>
      </p:transition>
    </mc:Choice>
    <mc:Fallback xmlns="">
      <p:transition advTm="1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b="1" dirty="0" err="1"/>
              <a:t>Clase</a:t>
            </a:r>
            <a:r>
              <a:rPr lang="en-US" b="1" dirty="0"/>
              <a:t> de </a:t>
            </a:r>
            <a:r>
              <a:rPr lang="en-US" b="1" dirty="0" err="1"/>
              <a:t>Costura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 fontScale="92500"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>
                <a:solidFill>
                  <a:schemeClr val="bg2">
                    <a:lumMod val="25000"/>
                  </a:schemeClr>
                </a:solidFill>
              </a:rPr>
              <a:t>Fecha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 y </a:t>
            </a:r>
            <a:r>
              <a:rPr lang="en-US" sz="3600" b="1" dirty="0" smtClean="0">
                <a:solidFill>
                  <a:schemeClr val="bg2">
                    <a:lumMod val="25000"/>
                  </a:schemeClr>
                </a:solidFill>
              </a:rPr>
              <a:t>hora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Los Viernes</a:t>
            </a:r>
          </a:p>
          <a:p>
            <a:pPr lvl="1">
              <a:lnSpc>
                <a:spcPct val="200000"/>
              </a:lnSpc>
            </a:pP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10:30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am –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11:30 am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Contact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: Maria 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</a:rPr>
              <a:t>Plascencia @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920-445-0104</a:t>
            </a:r>
          </a:p>
          <a:p>
            <a:endParaRPr lang="en-US" dirty="0" smtClean="0"/>
          </a:p>
          <a:p>
            <a:endParaRPr lang="en-US" dirty="0" smtClean="0"/>
          </a:p>
          <a:p>
            <a:pPr marL="457200" lvl="1" indent="0">
              <a:buNone/>
            </a:pPr>
            <a:endParaRPr lang="en-US" i="1" dirty="0" smtClean="0"/>
          </a:p>
          <a:p>
            <a:pPr marL="457200" lvl="1" indent="0">
              <a:buNone/>
            </a:pPr>
            <a:endParaRPr lang="en-US" i="1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1600"/>
            <a:ext cx="4114800" cy="27432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42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>
        <p:fade thruBlk="1"/>
      </p:transition>
    </mc:Choice>
    <mc:Fallback xmlns="">
      <p:transition advTm="11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St. Vincent DePaul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70" y="1447800"/>
            <a:ext cx="3917830" cy="2611887"/>
          </a:xfrm>
          <a:effectLst>
            <a:outerShdw blurRad="50800" dist="38100" sx="101000" sy="101000" algn="l" rotWithShape="0">
              <a:prstClr val="black">
                <a:alpha val="37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1770" y="4495800"/>
            <a:ext cx="8413630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chemeClr val="bg2">
                    <a:lumMod val="25000"/>
                  </a:schemeClr>
                </a:solidFill>
              </a:rPr>
              <a:t>Ayuda para obtener ropa, pago de la </a:t>
            </a:r>
            <a:r>
              <a:rPr lang="es-ES" sz="2800" dirty="0" err="1">
                <a:solidFill>
                  <a:schemeClr val="bg2">
                    <a:lumMod val="25000"/>
                  </a:schemeClr>
                </a:solidFill>
              </a:rPr>
              <a:t>energia</a:t>
            </a:r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 smtClean="0">
                <a:solidFill>
                  <a:schemeClr val="bg2">
                    <a:lumMod val="25000"/>
                  </a:schemeClr>
                </a:solidFill>
              </a:rPr>
              <a:t>Maria</a:t>
            </a:r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</a:rPr>
              <a:t> Arreola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143000"/>
            <a:ext cx="41148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bg2">
                    <a:lumMod val="25000"/>
                  </a:schemeClr>
                </a:solidFill>
              </a:rPr>
              <a:t>horas 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de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</a:rPr>
              <a:t>oficina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Los </a:t>
            </a:r>
            <a:r>
              <a:rPr lang="en-US" sz="2400" dirty="0" err="1" smtClean="0">
                <a:solidFill>
                  <a:schemeClr val="bg2">
                    <a:lumMod val="25000"/>
                  </a:schemeClr>
                </a:solidFill>
              </a:rPr>
              <a:t>viernes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10:00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AM </a:t>
            </a: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– 2:00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PM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 err="1" smtClean="0">
                <a:solidFill>
                  <a:schemeClr val="bg2">
                    <a:lumMod val="25000"/>
                  </a:schemeClr>
                </a:solidFill>
              </a:rPr>
              <a:t>Informacion</a:t>
            </a:r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s-ES" sz="2800" dirty="0">
                <a:solidFill>
                  <a:schemeClr val="bg2">
                    <a:lumMod val="25000"/>
                  </a:schemeClr>
                </a:solidFill>
              </a:rPr>
              <a:t>acera de despensa de alimentos. 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2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>
        <p:fade thruBlk="1"/>
      </p:transition>
    </mc:Choice>
    <mc:Fallback xmlns="">
      <p:transition advTm="1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Grupo de la Tercera Edad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horas de </a:t>
            </a:r>
            <a:r>
              <a:rPr lang="en-US" sz="2800" b="1" dirty="0" err="1">
                <a:solidFill>
                  <a:schemeClr val="bg2">
                    <a:lumMod val="25000"/>
                  </a:schemeClr>
                </a:solidFill>
              </a:rPr>
              <a:t>oficina</a:t>
            </a: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Primer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miércoles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del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mes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3:00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PM – 5:00 PM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</a:rPr>
              <a:t>Grupo </a:t>
            </a:r>
            <a:r>
              <a:rPr lang="es-ES" sz="2800" dirty="0">
                <a:solidFill>
                  <a:schemeClr val="bg2">
                    <a:lumMod val="25000"/>
                  </a:schemeClr>
                </a:solidFill>
              </a:rPr>
              <a:t>de la Tercera Edad</a:t>
            </a:r>
            <a:r>
              <a:rPr lang="es-ES" sz="28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ES" sz="2800" dirty="0">
                <a:solidFill>
                  <a:schemeClr val="bg2">
                    <a:lumMod val="25000"/>
                  </a:schemeClr>
                </a:solidFill>
              </a:rPr>
              <a:t>Ver: </a:t>
            </a:r>
            <a:r>
              <a:rPr lang="es-ES" sz="2800" b="1" i="1" dirty="0">
                <a:solidFill>
                  <a:schemeClr val="bg2">
                    <a:lumMod val="25000"/>
                  </a:schemeClr>
                </a:solidFill>
              </a:rPr>
              <a:t>casaalba.org/eventos</a:t>
            </a:r>
            <a:r>
              <a:rPr lang="es-ES" sz="28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endParaRPr lang="es-ES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600200"/>
            <a:ext cx="3923270" cy="2304143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54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>
        <p:fade thruBlk="1"/>
      </p:transition>
    </mc:Choice>
    <mc:Fallback xmlns="">
      <p:transition advTm="11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2800" b="1" dirty="0"/>
              <a:t>NECESITAMOS ARTEFACTOS/ARTICULOS DE SU PAIS</a:t>
            </a:r>
            <a:r>
              <a:rPr lang="es-CO" sz="2800" b="1" dirty="0" smtClean="0"/>
              <a:t>!!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077200" cy="3916363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QUE: </a:t>
            </a:r>
            <a:r>
              <a:rPr lang="en-US" dirty="0" err="1"/>
              <a:t>Estamos</a:t>
            </a:r>
            <a:r>
              <a:rPr lang="en-US" dirty="0"/>
              <a:t> </a:t>
            </a:r>
            <a:r>
              <a:rPr lang="en-US" dirty="0" err="1"/>
              <a:t>buscando</a:t>
            </a:r>
            <a:r>
              <a:rPr lang="en-US" dirty="0"/>
              <a:t> </a:t>
            </a:r>
            <a:r>
              <a:rPr lang="en-US" dirty="0" err="1"/>
              <a:t>artefactos</a:t>
            </a:r>
            <a:r>
              <a:rPr lang="en-US" dirty="0"/>
              <a:t>/</a:t>
            </a:r>
            <a:r>
              <a:rPr lang="en-US" dirty="0" err="1"/>
              <a:t>artículos</a:t>
            </a:r>
            <a:r>
              <a:rPr lang="en-US" dirty="0"/>
              <a:t> de </a:t>
            </a:r>
            <a:r>
              <a:rPr lang="en-US" dirty="0" err="1"/>
              <a:t>latino</a:t>
            </a:r>
            <a:r>
              <a:rPr lang="en-US" dirty="0"/>
              <a:t> </a:t>
            </a:r>
            <a:r>
              <a:rPr lang="en-US" dirty="0" err="1"/>
              <a:t>américa</a:t>
            </a:r>
            <a:r>
              <a:rPr lang="en-US" dirty="0"/>
              <a:t> para </a:t>
            </a:r>
            <a:r>
              <a:rPr lang="en-US" dirty="0" err="1"/>
              <a:t>usarlos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la </a:t>
            </a:r>
            <a:r>
              <a:rPr lang="en-US" dirty="0" err="1"/>
              <a:t>exhibición</a:t>
            </a:r>
            <a:r>
              <a:rPr lang="en-US" dirty="0"/>
              <a:t> del </a:t>
            </a:r>
            <a:r>
              <a:rPr lang="en-US" dirty="0" err="1"/>
              <a:t>museo</a:t>
            </a:r>
            <a:r>
              <a:rPr lang="en-US" dirty="0"/>
              <a:t>. </a:t>
            </a:r>
            <a:r>
              <a:rPr lang="en-US" dirty="0" err="1"/>
              <a:t>Estos</a:t>
            </a:r>
            <a:r>
              <a:rPr lang="en-US" dirty="0"/>
              <a:t> </a:t>
            </a:r>
            <a:r>
              <a:rPr lang="en-US" dirty="0" err="1"/>
              <a:t>artefactos</a:t>
            </a:r>
            <a:r>
              <a:rPr lang="en-US" dirty="0"/>
              <a:t>/</a:t>
            </a:r>
            <a:r>
              <a:rPr lang="en-US" dirty="0" err="1"/>
              <a:t>artículos</a:t>
            </a:r>
            <a:r>
              <a:rPr lang="en-US" dirty="0"/>
              <a:t> </a:t>
            </a:r>
            <a:r>
              <a:rPr lang="en-US" dirty="0" err="1"/>
              <a:t>serán</a:t>
            </a:r>
            <a:r>
              <a:rPr lang="en-US" dirty="0"/>
              <a:t> </a:t>
            </a:r>
            <a:r>
              <a:rPr lang="en-US" dirty="0" err="1"/>
              <a:t>devueltos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se </a:t>
            </a:r>
            <a:r>
              <a:rPr lang="en-US" dirty="0" err="1"/>
              <a:t>termine</a:t>
            </a:r>
            <a:r>
              <a:rPr lang="en-US" dirty="0"/>
              <a:t> la </a:t>
            </a:r>
            <a:r>
              <a:rPr lang="en-US" dirty="0" err="1"/>
              <a:t>exhibición</a:t>
            </a:r>
            <a:r>
              <a:rPr lang="en-US" dirty="0"/>
              <a:t>.</a:t>
            </a:r>
          </a:p>
          <a:p>
            <a:r>
              <a:rPr lang="en-US" b="1" dirty="0"/>
              <a:t>DONDE: </a:t>
            </a:r>
            <a:r>
              <a:rPr lang="en-US" dirty="0"/>
              <a:t>La </a:t>
            </a:r>
            <a:r>
              <a:rPr lang="en-US" dirty="0" err="1"/>
              <a:t>exhibición</a:t>
            </a:r>
            <a:r>
              <a:rPr lang="en-US" dirty="0"/>
              <a:t> se </a:t>
            </a:r>
            <a:r>
              <a:rPr lang="en-US" dirty="0" err="1"/>
              <a:t>llevara</a:t>
            </a:r>
            <a:r>
              <a:rPr lang="en-US" dirty="0"/>
              <a:t> a </a:t>
            </a:r>
            <a:r>
              <a:rPr lang="en-US" dirty="0" err="1"/>
              <a:t>cabo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el </a:t>
            </a:r>
            <a:r>
              <a:rPr lang="en-US" dirty="0" err="1"/>
              <a:t>Museo</a:t>
            </a:r>
            <a:r>
              <a:rPr lang="en-US" dirty="0"/>
              <a:t>  </a:t>
            </a:r>
            <a:r>
              <a:rPr lang="en-US" dirty="0" smtClean="0"/>
              <a:t>             </a:t>
            </a:r>
            <a:r>
              <a:rPr lang="en-US" dirty="0" err="1" smtClean="0"/>
              <a:t>Publico</a:t>
            </a:r>
            <a:r>
              <a:rPr lang="en-US" dirty="0" smtClean="0"/>
              <a:t> </a:t>
            </a:r>
            <a:r>
              <a:rPr lang="en-US" dirty="0"/>
              <a:t>Neville.</a:t>
            </a:r>
          </a:p>
          <a:p>
            <a:r>
              <a:rPr lang="en-US" b="1" dirty="0"/>
              <a:t>CUANDO: </a:t>
            </a:r>
            <a:r>
              <a:rPr lang="en-US" dirty="0"/>
              <a:t>La </a:t>
            </a:r>
            <a:r>
              <a:rPr lang="en-US" dirty="0" err="1"/>
              <a:t>exhibición</a:t>
            </a:r>
            <a:r>
              <a:rPr lang="en-US" dirty="0"/>
              <a:t> se </a:t>
            </a:r>
            <a:r>
              <a:rPr lang="en-US" dirty="0" err="1"/>
              <a:t>llevará</a:t>
            </a:r>
            <a:r>
              <a:rPr lang="en-US" dirty="0"/>
              <a:t> a </a:t>
            </a:r>
            <a:r>
              <a:rPr lang="en-US" dirty="0" err="1"/>
              <a:t>cabo</a:t>
            </a:r>
            <a:r>
              <a:rPr lang="en-US" dirty="0"/>
              <a:t> a </a:t>
            </a:r>
            <a:r>
              <a:rPr lang="en-US" dirty="0" err="1"/>
              <a:t>partir</a:t>
            </a:r>
            <a:r>
              <a:rPr lang="en-US" dirty="0"/>
              <a:t> </a:t>
            </a:r>
            <a:r>
              <a:rPr lang="en-US" dirty="0" smtClean="0"/>
              <a:t>                            del </a:t>
            </a:r>
            <a:r>
              <a:rPr lang="en-US" dirty="0"/>
              <a:t>5 de Mayo del 2017 hasta el 5 de mayo del 2018.</a:t>
            </a:r>
          </a:p>
          <a:p>
            <a:r>
              <a:rPr lang="en-US" b="1" dirty="0"/>
              <a:t>QUIEN: </a:t>
            </a:r>
            <a:r>
              <a:rPr lang="en-US" dirty="0" err="1"/>
              <a:t>Debe</a:t>
            </a:r>
            <a:r>
              <a:rPr lang="en-US" dirty="0"/>
              <a:t> </a:t>
            </a:r>
            <a:r>
              <a:rPr lang="en-US" dirty="0" err="1"/>
              <a:t>llevar</a:t>
            </a:r>
            <a:r>
              <a:rPr lang="en-US" dirty="0"/>
              <a:t> </a:t>
            </a:r>
            <a:r>
              <a:rPr lang="en-US" dirty="0" err="1"/>
              <a:t>los</a:t>
            </a:r>
            <a:r>
              <a:rPr lang="en-US" dirty="0"/>
              <a:t> </a:t>
            </a:r>
            <a:r>
              <a:rPr lang="en-US" dirty="0" err="1"/>
              <a:t>artefactos</a:t>
            </a:r>
            <a:r>
              <a:rPr lang="en-US" dirty="0"/>
              <a:t>/</a:t>
            </a:r>
            <a:r>
              <a:rPr lang="en-US" dirty="0" err="1"/>
              <a:t>artículos</a:t>
            </a:r>
            <a:r>
              <a:rPr lang="en-US" dirty="0"/>
              <a:t> a Casa Alba Melanie.</a:t>
            </a:r>
          </a:p>
          <a:p>
            <a:r>
              <a:rPr lang="en-US" b="1" dirty="0"/>
              <a:t>COMO: </a:t>
            </a:r>
            <a:r>
              <a:rPr lang="en-US" dirty="0" err="1"/>
              <a:t>Llamar</a:t>
            </a:r>
            <a:r>
              <a:rPr lang="en-US" dirty="0"/>
              <a:t> a Pilar Campos al 920-445-0104 de lunes a </a:t>
            </a:r>
            <a:r>
              <a:rPr lang="en-US" dirty="0" err="1"/>
              <a:t>viernes</a:t>
            </a:r>
            <a:r>
              <a:rPr lang="en-US" dirty="0"/>
              <a:t> de 10:00 – 4:00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interesado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prestarnos</a:t>
            </a:r>
            <a:r>
              <a:rPr lang="en-US" dirty="0"/>
              <a:t> </a:t>
            </a:r>
            <a:r>
              <a:rPr lang="en-US" dirty="0" err="1"/>
              <a:t>sus</a:t>
            </a:r>
            <a:r>
              <a:rPr lang="en-US" dirty="0"/>
              <a:t> </a:t>
            </a:r>
            <a:r>
              <a:rPr lang="en-US" dirty="0" err="1"/>
              <a:t>artefactos</a:t>
            </a:r>
            <a:r>
              <a:rPr lang="en-US" dirty="0"/>
              <a:t>/</a:t>
            </a:r>
            <a:r>
              <a:rPr lang="en-US" dirty="0" err="1"/>
              <a:t>artículos</a:t>
            </a:r>
            <a:r>
              <a:rPr lang="en-US" dirty="0"/>
              <a:t> para </a:t>
            </a:r>
            <a:r>
              <a:rPr lang="en-US" dirty="0" err="1"/>
              <a:t>posiblemente</a:t>
            </a:r>
            <a:r>
              <a:rPr lang="en-US" dirty="0"/>
              <a:t> </a:t>
            </a:r>
            <a:r>
              <a:rPr lang="en-US" dirty="0" err="1"/>
              <a:t>usarlos</a:t>
            </a:r>
            <a:r>
              <a:rPr lang="en-US" dirty="0"/>
              <a:t> para la </a:t>
            </a:r>
            <a:r>
              <a:rPr lang="en-US" dirty="0" err="1"/>
              <a:t>exhibición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100" y="1139913"/>
            <a:ext cx="75437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i="1" dirty="0">
                <a:solidFill>
                  <a:srgbClr val="2E74B5"/>
                </a:solidFill>
              </a:rPr>
              <a:t>“Celebrando la identidad Latina en el Noreste de Wisconsin” – Exhibición para el Museo Neville.</a:t>
            </a:r>
            <a:endParaRPr lang="en-US" sz="2800" dirty="0">
              <a:solidFill>
                <a:srgbClr val="2E74B5"/>
              </a:solidFill>
            </a:endParaRPr>
          </a:p>
          <a:p>
            <a:endParaRPr lang="en-US" sz="28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99" y="2955971"/>
            <a:ext cx="1295400" cy="1219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17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000">
        <p:fade thruBlk="1"/>
      </p:transition>
    </mc:Choice>
    <mc:Fallback xmlns="">
      <p:transition advTm="18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Corra</a:t>
            </a:r>
            <a:r>
              <a:rPr lang="en-US" dirty="0"/>
              <a:t> la </a:t>
            </a:r>
            <a:r>
              <a:rPr lang="en-US" dirty="0" err="1"/>
              <a:t>voz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0" y="1444813"/>
            <a:ext cx="2591329" cy="23058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352800" y="1447688"/>
            <a:ext cx="5638800" cy="4525963"/>
          </a:xfrm>
        </p:spPr>
        <p:txBody>
          <a:bodyPr>
            <a:normAutofit fontScale="92500"/>
          </a:bodyPr>
          <a:lstStyle/>
          <a:p>
            <a:pPr>
              <a:lnSpc>
                <a:spcPct val="145000"/>
              </a:lnSpc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Como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nosotros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Facebook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45000"/>
              </a:lnSpc>
            </a:pP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Usted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recibirá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información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actualizada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sobre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lo que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está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sucediendo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Casa Alba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Melanie</a:t>
            </a:r>
          </a:p>
          <a:p>
            <a:pPr>
              <a:lnSpc>
                <a:spcPct val="145000"/>
              </a:lnSpc>
            </a:pP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Ser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el primero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enterarse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sobre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eventos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hispanos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locales y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regionales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45000"/>
              </a:lnSpc>
            </a:pPr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Buscar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"</a:t>
            </a:r>
            <a:r>
              <a:rPr lang="en-US" b="1" i="1" dirty="0">
                <a:solidFill>
                  <a:schemeClr val="bg2">
                    <a:lumMod val="25000"/>
                  </a:schemeClr>
                </a:solidFill>
              </a:rPr>
              <a:t>Casa Alba Melanie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237" y="3424237"/>
            <a:ext cx="9525" cy="9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9" y="4038600"/>
            <a:ext cx="2438929" cy="243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389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>
        <p:fade thruBlk="1"/>
      </p:transition>
    </mc:Choice>
    <mc:Fallback xmlns="">
      <p:transition advTm="14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Misión: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45" y="1417638"/>
            <a:ext cx="3457755" cy="4449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Nuestra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misión es promover el bienestar y el desarrollo pleno de la comunidad hispana que vive en Green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</a:rPr>
              <a:t>Bay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 y sus alrededores.</a:t>
            </a:r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33" y="1600200"/>
            <a:ext cx="4660467" cy="3106978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226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 thruBlk="1"/>
      </p:transition>
    </mc:Choice>
    <mc:Fallback xmlns="">
      <p:transition advTm="10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228600"/>
            <a:ext cx="5105400" cy="914400"/>
          </a:xfrm>
        </p:spPr>
        <p:txBody>
          <a:bodyPr/>
          <a:lstStyle/>
          <a:p>
            <a:r>
              <a:rPr lang="en-US" dirty="0"/>
              <a:t>PREMIO OHTLI 2015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1143000"/>
            <a:ext cx="53340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Hermana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Melanie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recibió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Premio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Ohtli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Otorgado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el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consulado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mexicano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Para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contribuciones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al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bien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estar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prosperidad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y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empoderamiento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del exterior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los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pueblos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mexicanos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¡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Felicidades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hermana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!</a:t>
            </a:r>
          </a:p>
          <a:p>
            <a:pPr>
              <a:lnSpc>
                <a:spcPct val="150000"/>
              </a:lnSpc>
            </a:pPr>
            <a:endParaRPr lang="en-US" sz="3600" dirty="0" smtClean="0"/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274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00">
        <p:fade thruBlk="1"/>
      </p:transition>
    </mc:Choice>
    <mc:Fallback xmlns="">
      <p:transition advTm="13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Unci </a:t>
            </a:r>
            <a:r>
              <a:rPr lang="en-US" b="1" dirty="0"/>
              <a:t>forma de </a:t>
            </a:r>
            <a:r>
              <a:rPr lang="en-US" b="1" dirty="0" err="1" smtClean="0"/>
              <a:t>ayudar</a:t>
            </a:r>
            <a:r>
              <a:rPr lang="en-US" b="1" dirty="0" smtClean="0"/>
              <a:t> </a:t>
            </a:r>
            <a:r>
              <a:rPr lang="en-US" b="1" dirty="0"/>
              <a:t>a </a:t>
            </a:r>
            <a:r>
              <a:rPr lang="en-US" b="1" dirty="0" smtClean="0"/>
              <a:t>Casa Alba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Una manera simple de ayudar, sin ningún costo, es registrar su débito o tarjetas de crédito en: </a:t>
            </a:r>
            <a:r>
              <a:rPr lang="es-ES" b="1" i="1" dirty="0">
                <a:solidFill>
                  <a:schemeClr val="bg2">
                    <a:lumMod val="25000"/>
                  </a:schemeClr>
                </a:solidFill>
              </a:rPr>
              <a:t>https://www.ucmission.com/. </a:t>
            </a:r>
            <a:endParaRPr lang="es-ES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Es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un proceso de inscripción de 5 minutos, 3 pasos simples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Casa Alba Melanie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reciben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un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pequeño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porcentaje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cada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una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tus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compras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de las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empresas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participantes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2">
                    <a:lumMod val="25000"/>
                  </a:schemeClr>
                </a:solidFill>
              </a:rPr>
              <a:t>Solicitar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la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recepción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de un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aviador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140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>
        <p:fade thruBlk="1"/>
      </p:transition>
    </mc:Choice>
    <mc:Fallback xmlns="">
      <p:transition advTm="17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E74B5"/>
            </a:gs>
            <a:gs pos="34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090176"/>
            <a:ext cx="3352800" cy="1447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2E74B5"/>
                </a:solidFill>
              </a:rPr>
              <a:t>Casa Alba Melanie</a:t>
            </a:r>
          </a:p>
          <a:p>
            <a:r>
              <a:rPr lang="en-US" sz="2400" dirty="0" smtClean="0"/>
              <a:t>314 S. Madison Street</a:t>
            </a:r>
          </a:p>
          <a:p>
            <a:r>
              <a:rPr lang="en-US" sz="2400" dirty="0" smtClean="0"/>
              <a:t>Green Bay, WI, 54301</a:t>
            </a:r>
            <a:endParaRPr lang="en-US" sz="2400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2971800"/>
            <a:ext cx="74676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3200" i="1" dirty="0" err="1">
                <a:solidFill>
                  <a:schemeClr val="bg1">
                    <a:lumMod val="50000"/>
                  </a:schemeClr>
                </a:solidFill>
              </a:rPr>
              <a:t>Satisfacer</a:t>
            </a:r>
            <a:r>
              <a:rPr lang="en-US" sz="3200" i="1" dirty="0">
                <a:solidFill>
                  <a:schemeClr val="bg1">
                    <a:lumMod val="50000"/>
                  </a:schemeClr>
                </a:solidFill>
              </a:rPr>
              <a:t> las </a:t>
            </a:r>
            <a:r>
              <a:rPr lang="en-US" sz="3200" i="1" dirty="0" err="1">
                <a:solidFill>
                  <a:schemeClr val="bg1">
                    <a:lumMod val="50000"/>
                  </a:schemeClr>
                </a:solidFill>
              </a:rPr>
              <a:t>necesidades</a:t>
            </a:r>
            <a:r>
              <a:rPr lang="en-US" sz="3200" i="1" dirty="0">
                <a:solidFill>
                  <a:schemeClr val="bg1">
                    <a:lumMod val="50000"/>
                  </a:schemeClr>
                </a:solidFill>
              </a:rPr>
              <a:t> de las </a:t>
            </a:r>
            <a:r>
              <a:rPr lang="en-US" sz="3200" i="1" dirty="0" err="1">
                <a:solidFill>
                  <a:schemeClr val="bg1">
                    <a:lumMod val="50000"/>
                  </a:schemeClr>
                </a:solidFill>
              </a:rPr>
              <a:t>familias</a:t>
            </a:r>
            <a:r>
              <a:rPr lang="en-US" sz="3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bg1">
                    <a:lumMod val="50000"/>
                  </a:schemeClr>
                </a:solidFill>
              </a:rPr>
              <a:t>hispanas</a:t>
            </a:r>
            <a:r>
              <a:rPr lang="en-US" sz="3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200" i="1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3200" i="1" dirty="0">
                <a:solidFill>
                  <a:schemeClr val="bg1">
                    <a:lumMod val="50000"/>
                  </a:schemeClr>
                </a:solidFill>
              </a:rPr>
              <a:t> el </a:t>
            </a:r>
            <a:r>
              <a:rPr lang="en-US" sz="3200" i="1" dirty="0" err="1">
                <a:solidFill>
                  <a:schemeClr val="bg1">
                    <a:lumMod val="50000"/>
                  </a:schemeClr>
                </a:solidFill>
              </a:rPr>
              <a:t>área</a:t>
            </a:r>
            <a:r>
              <a:rPr lang="en-US" sz="3200" i="1" dirty="0">
                <a:solidFill>
                  <a:schemeClr val="bg1">
                    <a:lumMod val="50000"/>
                  </a:schemeClr>
                </a:solidFill>
              </a:rPr>
              <a:t> de Green Bay </a:t>
            </a:r>
            <a:r>
              <a:rPr lang="en-US" sz="3200" i="1" dirty="0" err="1">
                <a:solidFill>
                  <a:schemeClr val="bg1">
                    <a:lumMod val="50000"/>
                  </a:schemeClr>
                </a:solidFill>
              </a:rPr>
              <a:t>desde</a:t>
            </a:r>
            <a:r>
              <a:rPr lang="en-US" sz="3200" i="1" dirty="0">
                <a:solidFill>
                  <a:schemeClr val="bg1">
                    <a:lumMod val="50000"/>
                  </a:schemeClr>
                </a:solidFill>
              </a:rPr>
              <a:t> 2011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2087073"/>
            <a:ext cx="40386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127000" dir="2400000" algn="tl" rotWithShape="0">
                    <a:srgbClr val="5B9BD5">
                      <a:alpha val="40000"/>
                    </a:srgbClr>
                  </a:outerShdw>
                </a:effectLst>
              </a:rPr>
              <a:t>El Amor </a:t>
            </a:r>
            <a:r>
              <a:rPr lang="en-US" sz="4000" b="1" i="1" dirty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127000" dir="2400000" algn="tl" rotWithShape="0">
                    <a:srgbClr val="5B9BD5">
                      <a:alpha val="40000"/>
                    </a:srgbClr>
                  </a:outerShdw>
                </a:effectLst>
              </a:rPr>
              <a:t>vive </a:t>
            </a:r>
            <a:r>
              <a:rPr lang="en-US" sz="4000" b="1" i="1" dirty="0" err="1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127000" dir="2400000" algn="tl" rotWithShape="0">
                    <a:srgbClr val="5B9BD5">
                      <a:alpha val="40000"/>
                    </a:srgbClr>
                  </a:outerShdw>
                </a:effectLst>
              </a:rPr>
              <a:t>aquí</a:t>
            </a:r>
            <a:r>
              <a:rPr lang="en-US" sz="4000" b="1" i="1" dirty="0" smtClean="0">
                <a:ln w="9525">
                  <a:noFill/>
                </a:ln>
                <a:solidFill>
                  <a:srgbClr val="0070C0"/>
                </a:solidFill>
                <a:effectLst>
                  <a:outerShdw blurRad="50800" dist="127000" dir="2400000" algn="tl" rotWithShape="0">
                    <a:srgbClr val="5B9BD5">
                      <a:alpha val="40000"/>
                    </a:srgbClr>
                  </a:outerShdw>
                </a:effectLst>
              </a:rPr>
              <a:t>!</a:t>
            </a:r>
            <a:endParaRPr lang="en-US" sz="4000" b="1" i="1" cap="all" spc="0" dirty="0">
              <a:ln w="9525">
                <a:noFill/>
              </a:ln>
              <a:solidFill>
                <a:srgbClr val="0070C0"/>
              </a:solidFill>
              <a:effectLst>
                <a:outerShdw blurRad="50800" dist="127000" dir="2400000" algn="tl" rotWithShape="0">
                  <a:srgbClr val="5B9BD5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9" descr="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19400" y="381000"/>
            <a:ext cx="3459480" cy="1524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038600" y="4090176"/>
            <a:ext cx="49530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s-ES" sz="2400" dirty="0">
                <a:solidFill>
                  <a:schemeClr val="tx1">
                    <a:tint val="75000"/>
                  </a:schemeClr>
                </a:solidFill>
              </a:rPr>
              <a:t>Teléfono: (920) 445-0104 </a:t>
            </a:r>
            <a:endParaRPr lang="es-ES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s-ES" sz="2400" dirty="0" smtClean="0">
                <a:solidFill>
                  <a:schemeClr val="tx1">
                    <a:tint val="75000"/>
                  </a:schemeClr>
                </a:solidFill>
              </a:rPr>
              <a:t>Sitio </a:t>
            </a:r>
            <a:r>
              <a:rPr lang="es-ES" sz="2400" dirty="0">
                <a:solidFill>
                  <a:schemeClr val="tx1">
                    <a:tint val="75000"/>
                  </a:schemeClr>
                </a:solidFill>
              </a:rPr>
              <a:t>web: CasaAlba.org </a:t>
            </a:r>
            <a:endParaRPr lang="es-ES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ctr">
              <a:spcBef>
                <a:spcPct val="20000"/>
              </a:spcBef>
              <a:defRPr/>
            </a:pPr>
            <a:r>
              <a:rPr lang="es-ES" sz="2400" dirty="0" smtClean="0">
                <a:solidFill>
                  <a:schemeClr val="tx1">
                    <a:tint val="75000"/>
                  </a:schemeClr>
                </a:solidFill>
              </a:rPr>
              <a:t>Correo </a:t>
            </a:r>
            <a:r>
              <a:rPr lang="es-ES" sz="2400" dirty="0">
                <a:solidFill>
                  <a:schemeClr val="tx1">
                    <a:tint val="75000"/>
                  </a:schemeClr>
                </a:solidFill>
              </a:rPr>
              <a:t>electrónico: melanie@CasaAlba.org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2E74B5"/>
              </a:solidFill>
              <a:effectLst/>
              <a:uLnTx/>
              <a:uFillTx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219200" y="5537976"/>
            <a:ext cx="6096000" cy="558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Horario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Lunes al </a:t>
            </a: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viernes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- 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(10 AM 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PM)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0899" y="1742535"/>
            <a:ext cx="3144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Centro de </a:t>
            </a:r>
            <a:r>
              <a:rPr lang="en-U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recursos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hispanos</a:t>
            </a:r>
            <a:endParaRPr lang="en-US" sz="20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6000">
        <p:fade thruBlk="1"/>
      </p:transition>
    </mc:Choice>
    <mc:Fallback>
      <p:transition advTm="16000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horas de </a:t>
            </a:r>
            <a:r>
              <a:rPr lang="en-US" b="1" dirty="0" err="1"/>
              <a:t>oficina</a:t>
            </a:r>
            <a:r>
              <a:rPr lang="en-US" dirty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405" y="4495800"/>
            <a:ext cx="8229600" cy="1562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pc="-100" dirty="0" err="1" smtClean="0">
                <a:solidFill>
                  <a:schemeClr val="bg2">
                    <a:lumMod val="25000"/>
                  </a:schemeClr>
                </a:solidFill>
              </a:rPr>
              <a:t>Por</a:t>
            </a:r>
            <a:r>
              <a:rPr lang="en-US" spc="-1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favor, note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los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diferentes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horarios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 para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clases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programas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 y horas de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oficina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. Para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estas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 horas, el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centro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acomodará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su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pc="-100" dirty="0" err="1">
                <a:solidFill>
                  <a:schemeClr val="bg2">
                    <a:lumMod val="25000"/>
                  </a:schemeClr>
                </a:solidFill>
              </a:rPr>
              <a:t>disponibilidad</a:t>
            </a:r>
            <a:r>
              <a:rPr lang="en-US" spc="-100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78" y="1417638"/>
            <a:ext cx="4467229" cy="2978152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23611"/>
              </p:ext>
            </p:extLst>
          </p:nvPr>
        </p:nvGraphicFramePr>
        <p:xfrm>
          <a:off x="228600" y="1417638"/>
          <a:ext cx="3939778" cy="297815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22262"/>
                <a:gridCol w="2317516"/>
              </a:tblGrid>
              <a:tr h="37226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 </a:t>
                      </a:r>
                      <a:r>
                        <a:rPr lang="en-US" dirty="0" err="1" smtClean="0"/>
                        <a:t>día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 </a:t>
                      </a:r>
                      <a:r>
                        <a:rPr lang="en-US" dirty="0" err="1" smtClean="0"/>
                        <a:t>tiempo</a:t>
                      </a:r>
                      <a:endParaRPr lang="en-US" b="0" dirty="0"/>
                    </a:p>
                  </a:txBody>
                  <a:tcPr/>
                </a:tc>
              </a:tr>
              <a:tr h="37226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Domingo: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Cerrado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226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Lunes:  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10:00 am - 4:00 pm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226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Martes</a:t>
                      </a:r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: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10:00 am - 4:00 pm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226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Miércoles</a:t>
                      </a:r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: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10:00 am - 4:00 pm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226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Jueves</a:t>
                      </a:r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: 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10:00 am - 4:00 pm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226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Viernes: 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10:00 am - 4:00 pm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226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Sábado</a:t>
                      </a:r>
                      <a:r>
                        <a:rPr lang="en-US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: 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Cerrado</a:t>
                      </a:r>
                      <a:endParaRPr lang="en-US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10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>
        <p:fade thruBlk="1"/>
      </p:transition>
    </mc:Choice>
    <mc:Fallback xmlns="">
      <p:transition advTm="11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609600"/>
            <a:ext cx="7772400" cy="1470025"/>
          </a:xfrm>
        </p:spPr>
        <p:txBody>
          <a:bodyPr/>
          <a:lstStyle/>
          <a:p>
            <a:r>
              <a:rPr lang="en-US" dirty="0" err="1"/>
              <a:t>Nuestra</a:t>
            </a:r>
            <a:r>
              <a:rPr lang="en-US" dirty="0"/>
              <a:t> </a:t>
            </a:r>
            <a:r>
              <a:rPr lang="en-US" dirty="0" err="1"/>
              <a:t>comunidad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056168"/>
            <a:ext cx="7162800" cy="1371600"/>
          </a:xfrm>
        </p:spPr>
        <p:txBody>
          <a:bodyPr>
            <a:normAutofit fontScale="92500" lnSpcReduction="20000"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20.500 personas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 el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Condado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 de Brown son de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ascendencia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hispana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, o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</a:rPr>
              <a:t>aproximadamente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 el 8%.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526193"/>
            <a:ext cx="4648200" cy="309880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 thruBlk="1"/>
      </p:transition>
    </mc:Choice>
    <mc:Fallback xmlns="">
      <p:transition advTm="10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685800"/>
            <a:ext cx="7772400" cy="1470025"/>
          </a:xfrm>
        </p:spPr>
        <p:txBody>
          <a:bodyPr/>
          <a:lstStyle/>
          <a:p>
            <a:r>
              <a:rPr lang="en-US" dirty="0" err="1"/>
              <a:t>Nuestras</a:t>
            </a:r>
            <a:r>
              <a:rPr lang="en-US" dirty="0"/>
              <a:t> </a:t>
            </a:r>
            <a:r>
              <a:rPr lang="en-US" dirty="0" err="1"/>
              <a:t>escuelas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487612"/>
            <a:ext cx="4783956" cy="175260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28%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estudiantes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escuelas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públicas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de Green Bay Area son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hispanos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658318" y="4690340"/>
            <a:ext cx="7543800" cy="1210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80% de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los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niños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una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escuela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parroquial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católica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 de Green Bay son </a:t>
            </a:r>
            <a:r>
              <a:rPr lang="en-US" dirty="0" err="1">
                <a:solidFill>
                  <a:schemeClr val="bg2">
                    <a:lumMod val="25000"/>
                  </a:schemeClr>
                </a:solidFill>
              </a:rPr>
              <a:t>hispanos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43749"/>
            <a:ext cx="1981200" cy="25215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>
        <p:fade thruBlk="1"/>
      </p:transition>
    </mc:Choice>
    <mc:Fallback xmlns="">
      <p:transition advTm="10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8279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Información</a:t>
            </a:r>
            <a:r>
              <a:rPr lang="en-US" b="1" dirty="0" smtClean="0"/>
              <a:t> </a:t>
            </a:r>
            <a:r>
              <a:rPr lang="en-US" b="1" dirty="0"/>
              <a:t>y </a:t>
            </a:r>
            <a:r>
              <a:rPr lang="en-US" b="1" dirty="0" err="1"/>
              <a:t>referidos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7378196"/>
              </p:ext>
            </p:extLst>
          </p:nvPr>
        </p:nvGraphicFramePr>
        <p:xfrm>
          <a:off x="381001" y="1295400"/>
          <a:ext cx="8458199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/>
                <a:gridCol w="2427817"/>
                <a:gridCol w="2172256"/>
                <a:gridCol w="244842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el </a:t>
                      </a:r>
                      <a:r>
                        <a:rPr lang="en-US" sz="2000" dirty="0" err="1" smtClean="0"/>
                        <a:t>día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el </a:t>
                      </a:r>
                      <a:r>
                        <a:rPr lang="en-US" sz="2000" dirty="0" err="1" smtClean="0"/>
                        <a:t>tiempo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el </a:t>
                      </a:r>
                      <a:r>
                        <a:rPr lang="en-US" sz="2000" dirty="0" err="1" smtClean="0"/>
                        <a:t>nombre</a:t>
                      </a:r>
                      <a:r>
                        <a:rPr lang="en-US" sz="2000" dirty="0" smtClean="0"/>
                        <a:t> 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la </a:t>
                      </a:r>
                      <a:r>
                        <a:rPr lang="en-US" sz="2000" dirty="0" err="1" smtClean="0"/>
                        <a:t>especialidad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Lunes 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11:00 am - 1:00 pm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Maria Derouin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familia</a:t>
                      </a:r>
                      <a:r>
                        <a:rPr lang="en-US" sz="20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comunidad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Martes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10:30 am - 12:30 pm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Elizabeth Kostichka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seguros</a:t>
                      </a:r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médicos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Miércoles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3:00 am - 4:00 pm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Natalia Sidon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enlace de la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policía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Jueves</a:t>
                      </a:r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11:00 am - 12:00 pm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Elvita Erdmann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familia</a:t>
                      </a:r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servicios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1335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Viernes 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11:00 am - 1:00 pm</a:t>
                      </a:r>
                      <a:endParaRPr lang="en-US" sz="20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Valerie Corrigan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educacion</a:t>
                      </a:r>
                      <a:r>
                        <a:rPr lang="en-US" sz="20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bg2">
                              <a:lumMod val="25000"/>
                            </a:schemeClr>
                          </a:solidFill>
                        </a:rPr>
                        <a:t>ninos</a:t>
                      </a:r>
                      <a:endParaRPr lang="en-US" sz="20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969" y="3810000"/>
            <a:ext cx="1438337" cy="191466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306" y="3815411"/>
            <a:ext cx="1267966" cy="190194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6" y="3810000"/>
            <a:ext cx="1717188" cy="181855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06" y="3810000"/>
            <a:ext cx="1345930" cy="1986611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501" y="3832663"/>
            <a:ext cx="1379299" cy="190194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269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00">
        <p:fade thruBlk="1"/>
      </p:transition>
    </mc:Choice>
    <mc:Fallback xmlns="">
      <p:transition advTm="16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Clases</a:t>
            </a:r>
            <a:r>
              <a:rPr lang="en-US" b="1" dirty="0"/>
              <a:t> de la </a:t>
            </a:r>
            <a:r>
              <a:rPr lang="en-US" b="1" dirty="0" err="1"/>
              <a:t>primera</a:t>
            </a:r>
            <a:r>
              <a:rPr lang="en-US" b="1" dirty="0"/>
              <a:t> </a:t>
            </a:r>
            <a:r>
              <a:rPr lang="en-US" b="1" dirty="0" err="1"/>
              <a:t>infancia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Fecha y hora:</a:t>
            </a:r>
            <a:endParaRPr lang="es-ES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Los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martes </a:t>
            </a:r>
            <a:endParaRPr lang="es-ES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11:00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AM –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12:00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PM</a:t>
            </a:r>
          </a:p>
          <a:p>
            <a:r>
              <a:rPr lang="es-ES" dirty="0" err="1">
                <a:solidFill>
                  <a:schemeClr val="bg2">
                    <a:lumMod val="25000"/>
                  </a:schemeClr>
                </a:solidFill>
              </a:rPr>
              <a:t>Educacion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 temprana.</a:t>
            </a:r>
          </a:p>
          <a:p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Prepararlos para la escuela.</a:t>
            </a:r>
          </a:p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Clases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para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ni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ñ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os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de 0 a 3 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a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ñ</a:t>
            </a:r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os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de edad</a:t>
            </a:r>
          </a:p>
          <a:p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Contact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: Maria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</a:rPr>
              <a:t>Plascencia @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920-445-0104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8" y="1587260"/>
            <a:ext cx="3127162" cy="2255838"/>
          </a:xfrm>
          <a:prstGeom prst="rect">
            <a:avLst/>
          </a:prstGeom>
          <a:effectLst>
            <a:outerShdw blurRad="50800" dist="38100" dir="5400000" sx="104000" sy="104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73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>
        <p:fade thruBlk="1"/>
      </p:transition>
    </mc:Choice>
    <mc:Fallback xmlns="">
      <p:transition advTm="11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GED CLASES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38600" cy="1905000"/>
          </a:xfrm>
        </p:spPr>
        <p:txBody>
          <a:bodyPr/>
          <a:lstStyle/>
          <a:p>
            <a:r>
              <a:rPr lang="es-ES" dirty="0" smtClean="0">
                <a:solidFill>
                  <a:schemeClr val="bg2">
                    <a:lumMod val="25000"/>
                  </a:schemeClr>
                </a:solidFill>
              </a:rPr>
              <a:t>Clases 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para obtener el </a:t>
            </a:r>
            <a:r>
              <a:rPr lang="es-ES" dirty="0" err="1">
                <a:solidFill>
                  <a:schemeClr val="bg2">
                    <a:lumMod val="25000"/>
                  </a:schemeClr>
                </a:solidFill>
              </a:rPr>
              <a:t>certficado</a:t>
            </a:r>
            <a:r>
              <a:rPr lang="es-ES" dirty="0">
                <a:solidFill>
                  <a:schemeClr val="bg2">
                    <a:lumMod val="25000"/>
                  </a:schemeClr>
                </a:solidFill>
              </a:rPr>
              <a:t> de la preparatoria.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86001"/>
            <a:ext cx="3657600" cy="2438400"/>
          </a:xfrm>
          <a:prstGeom prst="rect">
            <a:avLst/>
          </a:prstGeom>
          <a:effectLst>
            <a:outerShdw blurRad="50800" dist="38100" dir="5400000" sx="103000" sy="103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028979"/>
              </p:ext>
            </p:extLst>
          </p:nvPr>
        </p:nvGraphicFramePr>
        <p:xfrm>
          <a:off x="419819" y="3717956"/>
          <a:ext cx="4343400" cy="22148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447800"/>
                <a:gridCol w="28956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 </a:t>
                      </a:r>
                      <a:r>
                        <a:rPr lang="en-US" dirty="0" err="1" smtClean="0"/>
                        <a:t>día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el </a:t>
                      </a:r>
                      <a:r>
                        <a:rPr lang="en-US" dirty="0" err="1" smtClean="0"/>
                        <a:t>tiempo</a:t>
                      </a:r>
                      <a:endParaRPr lang="en-US" b="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Lunes 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5:30 pm - 8:00 pm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Martes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10:30 am - 12:30 pm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Miércoles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5:30 pm - 8:00 pm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Jueves</a:t>
                      </a:r>
                      <a:r>
                        <a:rPr lang="en-US" dirty="0" smtClean="0"/>
                        <a:t> 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5:30 pm - 8:00 pm</a:t>
                      </a:r>
                      <a:endParaRPr lang="en-US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Viernes 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10:30 am - 12:30 pm</a:t>
                      </a:r>
                      <a:endParaRPr lang="en-US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35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>
        <p:fade thruBlk="1"/>
      </p:transition>
    </mc:Choice>
    <mc:Fallback xmlns="">
      <p:transition advTm="12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574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err="1"/>
              <a:t>Deporte</a:t>
            </a:r>
            <a:r>
              <a:rPr lang="en-US" b="1" dirty="0"/>
              <a:t> para </a:t>
            </a:r>
            <a:r>
              <a:rPr lang="en-US" b="1" dirty="0" err="1"/>
              <a:t>jovenes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010400" cy="5029200"/>
          </a:xfrm>
        </p:spPr>
        <p:txBody>
          <a:bodyPr>
            <a:normAutofit/>
          </a:bodyPr>
          <a:lstStyle/>
          <a:p>
            <a:r>
              <a:rPr lang="es-ES" sz="3000" dirty="0" err="1">
                <a:solidFill>
                  <a:schemeClr val="bg2">
                    <a:lumMod val="25000"/>
                  </a:schemeClr>
                </a:solidFill>
              </a:rPr>
              <a:t>Natacion</a:t>
            </a:r>
            <a:r>
              <a:rPr lang="es-ES" sz="3000" dirty="0">
                <a:solidFill>
                  <a:schemeClr val="bg2">
                    <a:lumMod val="25000"/>
                  </a:schemeClr>
                </a:solidFill>
              </a:rPr>
              <a:t> en el YWCA, </a:t>
            </a:r>
            <a:r>
              <a:rPr lang="es-ES" sz="3000" dirty="0" err="1" smtClean="0">
                <a:solidFill>
                  <a:schemeClr val="bg2">
                    <a:lumMod val="25000"/>
                  </a:schemeClr>
                </a:solidFill>
              </a:rPr>
              <a:t>class</a:t>
            </a:r>
            <a:r>
              <a:rPr lang="es-ES" sz="3000" dirty="0" smtClean="0">
                <a:solidFill>
                  <a:schemeClr val="bg2">
                    <a:lumMod val="25000"/>
                  </a:schemeClr>
                </a:solidFill>
              </a:rPr>
              <a:t> de </a:t>
            </a:r>
            <a:r>
              <a:rPr lang="es-ES" sz="3000" dirty="0" err="1" smtClean="0">
                <a:solidFill>
                  <a:schemeClr val="bg2">
                    <a:lumMod val="25000"/>
                  </a:schemeClr>
                </a:solidFill>
              </a:rPr>
              <a:t>musica</a:t>
            </a:r>
            <a:r>
              <a:rPr lang="es-ES" sz="3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s-ES" sz="3000" dirty="0" err="1">
                <a:solidFill>
                  <a:schemeClr val="bg2">
                    <a:lumMod val="25000"/>
                  </a:schemeClr>
                </a:solidFill>
              </a:rPr>
              <a:t>entrenameinto</a:t>
            </a:r>
            <a:r>
              <a:rPr lang="es-ES" sz="3000" dirty="0">
                <a:solidFill>
                  <a:schemeClr val="bg2">
                    <a:lumMod val="25000"/>
                  </a:schemeClr>
                </a:solidFill>
              </a:rPr>
              <a:t> para competir </a:t>
            </a:r>
            <a:r>
              <a:rPr lang="es-ES" sz="3000" dirty="0" smtClean="0">
                <a:solidFill>
                  <a:schemeClr val="bg2">
                    <a:lumMod val="25000"/>
                  </a:schemeClr>
                </a:solidFill>
              </a:rPr>
              <a:t>en carreras</a:t>
            </a:r>
            <a:r>
              <a:rPr lang="es-ES" sz="30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s-ES" sz="30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s-ES" sz="3000" dirty="0" smtClean="0">
                <a:solidFill>
                  <a:schemeClr val="bg2">
                    <a:lumMod val="25000"/>
                  </a:schemeClr>
                </a:solidFill>
              </a:rPr>
              <a:t>la </a:t>
            </a:r>
            <a:r>
              <a:rPr lang="es-ES" sz="3000" dirty="0">
                <a:solidFill>
                  <a:schemeClr val="bg2">
                    <a:lumMod val="25000"/>
                  </a:schemeClr>
                </a:solidFill>
              </a:rPr>
              <a:t>clase </a:t>
            </a:r>
            <a:r>
              <a:rPr lang="es-ES" sz="3000" dirty="0" err="1" smtClean="0">
                <a:solidFill>
                  <a:schemeClr val="bg2">
                    <a:lumMod val="25000"/>
                  </a:schemeClr>
                </a:solidFill>
              </a:rPr>
              <a:t>estan</a:t>
            </a:r>
            <a:r>
              <a:rPr lang="es-ES" sz="3000" dirty="0" smtClean="0">
                <a:solidFill>
                  <a:schemeClr val="bg2">
                    <a:lumMod val="25000"/>
                  </a:schemeClr>
                </a:solidFill>
              </a:rPr>
              <a:t> cerradas. </a:t>
            </a:r>
          </a:p>
          <a:p>
            <a:r>
              <a:rPr lang="es-ES" sz="3000" dirty="0" smtClean="0">
                <a:solidFill>
                  <a:schemeClr val="bg2">
                    <a:lumMod val="25000"/>
                  </a:schemeClr>
                </a:solidFill>
              </a:rPr>
              <a:t>Favor </a:t>
            </a:r>
            <a:r>
              <a:rPr lang="es-ES" sz="3000" dirty="0">
                <a:solidFill>
                  <a:schemeClr val="bg2">
                    <a:lumMod val="25000"/>
                  </a:schemeClr>
                </a:solidFill>
              </a:rPr>
              <a:t>llame para obtener </a:t>
            </a:r>
            <a:r>
              <a:rPr lang="es-ES" sz="3000" dirty="0" err="1">
                <a:solidFill>
                  <a:schemeClr val="bg2">
                    <a:lumMod val="25000"/>
                  </a:schemeClr>
                </a:solidFill>
              </a:rPr>
              <a:t>informacion</a:t>
            </a:r>
            <a:r>
              <a:rPr lang="es-ES" sz="30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Formación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deportes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</a:rPr>
              <a:t>como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</a:rPr>
              <a:t>: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</a:rPr>
              <a:t>Atletismo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</a:rPr>
              <a:t>natación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</a:rPr>
              <a:t>Fútbol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</a:rPr>
              <a:t>cultivar 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un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huerto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, y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muchos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más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endParaRPr lang="en-US" sz="3000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3000" dirty="0" err="1" smtClean="0">
                <a:solidFill>
                  <a:schemeClr val="bg2">
                    <a:lumMod val="25000"/>
                  </a:schemeClr>
                </a:solidFill>
              </a:rPr>
              <a:t>Aprender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confianza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en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sí</a:t>
            </a:r>
            <a:r>
              <a:rPr lang="en-US" sz="3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bg2">
                    <a:lumMod val="25000"/>
                  </a:schemeClr>
                </a:solidFill>
              </a:rPr>
              <a:t>mismo</a:t>
            </a:r>
            <a:r>
              <a:rPr lang="en-US" sz="30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Contact: Maria Plascencia @ </a:t>
            </a:r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920-445-0104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47" y="2286000"/>
            <a:ext cx="1539815" cy="205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00">
        <p:fade thruBlk="1"/>
      </p:transition>
    </mc:Choice>
    <mc:Fallback xmlns="">
      <p:transition advTm="13000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sa ALBA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33819</TotalTime>
  <Words>1017</Words>
  <Application>Microsoft Office PowerPoint</Application>
  <PresentationFormat>On-screen Show (4:3)</PresentationFormat>
  <Paragraphs>175</Paragraphs>
  <Slides>22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PowerPoint Presentation</vt:lpstr>
      <vt:lpstr>Misión:</vt:lpstr>
      <vt:lpstr>horas de oficina:</vt:lpstr>
      <vt:lpstr>Nuestra comunidad</vt:lpstr>
      <vt:lpstr>Nuestras escuelas</vt:lpstr>
      <vt:lpstr>Información y referidos</vt:lpstr>
      <vt:lpstr>Clases de la primera infancia</vt:lpstr>
      <vt:lpstr>GED CLASES</vt:lpstr>
      <vt:lpstr>Deporte para jovenes</vt:lpstr>
      <vt:lpstr>CITAS DE DACA</vt:lpstr>
      <vt:lpstr>Abogado de Inmigracion</vt:lpstr>
      <vt:lpstr>Abogado de la ciudad</vt:lpstr>
      <vt:lpstr>Fiscal del Distrito</vt:lpstr>
      <vt:lpstr>Enfermera del Condado Brown</vt:lpstr>
      <vt:lpstr>Clase de Costura</vt:lpstr>
      <vt:lpstr>St. Vincent DePaul</vt:lpstr>
      <vt:lpstr>Grupo de la Tercera Edad</vt:lpstr>
      <vt:lpstr>NECESITAMOS ARTEFACTOS/ARTICULOS DE SU PAIS!!</vt:lpstr>
      <vt:lpstr>Corra la voz</vt:lpstr>
      <vt:lpstr>PREMIO OHTLI 2015</vt:lpstr>
      <vt:lpstr>Unci forma de ayudar a Casa Alba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 Alba Melanie</dc:title>
  <dc:creator>Michael W Welch</dc:creator>
  <cp:lastModifiedBy>Michael Welch</cp:lastModifiedBy>
  <cp:revision>307</cp:revision>
  <cp:lastPrinted>2015-11-18T01:36:39Z</cp:lastPrinted>
  <dcterms:created xsi:type="dcterms:W3CDTF">2015-03-29T22:25:11Z</dcterms:created>
  <dcterms:modified xsi:type="dcterms:W3CDTF">2015-11-20T12:59:49Z</dcterms:modified>
</cp:coreProperties>
</file>